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Default Extension="sldx" ContentType="application/vnd.openxmlformats-officedocument.presentationml.slide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26"/>
  </p:notesMasterIdLst>
  <p:sldIdLst>
    <p:sldId id="279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6" r:id="rId21"/>
    <p:sldId id="281" r:id="rId22"/>
    <p:sldId id="280" r:id="rId23"/>
    <p:sldId id="282" r:id="rId24"/>
    <p:sldId id="283" r:id="rId2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081221D2-D034-499F-861E-9EC42B347020}">
          <p14:sldIdLst>
            <p14:sldId id="279"/>
            <p14:sldId id="257"/>
            <p14:sldId id="258"/>
            <p14:sldId id="259"/>
            <p14:sldId id="260"/>
            <p14:sldId id="261"/>
            <p14:sldId id="262"/>
            <p14:sldId id="263"/>
            <p14:sldId id="264"/>
            <p14:sldId id="265"/>
            <p14:sldId id="266"/>
            <p14:sldId id="267"/>
            <p14:sldId id="268"/>
            <p14:sldId id="269"/>
            <p14:sldId id="270"/>
            <p14:sldId id="271"/>
            <p14:sldId id="272"/>
          </p14:sldIdLst>
        </p14:section>
        <p14:section name="Раздел без заголовка" id="{C7D4E593-2EDC-466D-9CD4-E0DF867FA896}">
          <p14:sldIdLst>
            <p14:sldId id="273"/>
            <p14:sldId id="274"/>
            <p14:sldId id="276"/>
            <p14:sldId id="281"/>
            <p14:sldId id="280"/>
            <p14:sldId id="282"/>
            <p14:sldId id="283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e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24.emf"/><Relationship Id="rId1" Type="http://schemas.openxmlformats.org/officeDocument/2006/relationships/image" Target="../media/image23.e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26.emf"/><Relationship Id="rId1" Type="http://schemas.openxmlformats.org/officeDocument/2006/relationships/image" Target="../media/image25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FDCB25F-51E7-4BB8-B778-5842911D744A}" type="datetimeFigureOut">
              <a:rPr lang="ru-RU" smtClean="0"/>
              <a:pPr/>
              <a:t>21.10.2016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7C7B0A1-F558-473E-89D7-AB286E1B968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64101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C7B0A1-F558-473E-89D7-AB286E1B968B}" type="slidenum">
              <a:rPr lang="ru-RU" smtClean="0"/>
              <a:pPr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32127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C7B0A1-F558-473E-89D7-AB286E1B968B}" type="slidenum">
              <a:rPr lang="ru-RU" smtClean="0"/>
              <a:pPr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91007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C7B0A1-F558-473E-89D7-AB286E1B968B}" type="slidenum">
              <a:rPr lang="ru-RU" smtClean="0"/>
              <a:pPr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910078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C7B0A1-F558-473E-89D7-AB286E1B968B}" type="slidenum">
              <a:rPr lang="ru-RU" smtClean="0"/>
              <a:pPr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910078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C7B0A1-F558-473E-89D7-AB286E1B968B}" type="slidenum">
              <a:rPr lang="ru-RU" smtClean="0"/>
              <a:pPr/>
              <a:t>20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828800" y="2130425"/>
            <a:ext cx="7086600" cy="1470025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312988" y="3886200"/>
            <a:ext cx="5992812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fld id="{0F08B4F1-F41C-47D4-83DA-A3DE5AEAE362}" type="datetimeFigureOut">
              <a:rPr lang="ru-RU" smtClean="0"/>
              <a:pPr/>
              <a:t>21.10.2016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486BEF77-1DCC-4E62-AB4B-C4992AFE3DD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F08B4F1-F41C-47D4-83DA-A3DE5AEAE362}" type="datetimeFigureOut">
              <a:rPr lang="ru-RU" smtClean="0"/>
              <a:pPr/>
              <a:t>21.10.2016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6BEF77-1DCC-4E62-AB4B-C4992AFE3DD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F08B4F1-F41C-47D4-83DA-A3DE5AEAE362}" type="datetimeFigureOut">
              <a:rPr lang="ru-RU" smtClean="0"/>
              <a:pPr/>
              <a:t>21.10.2016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6BEF77-1DCC-4E62-AB4B-C4992AFE3DD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981200" y="1600200"/>
            <a:ext cx="3276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410200" y="1600200"/>
            <a:ext cx="3276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F08B4F1-F41C-47D4-83DA-A3DE5AEAE362}" type="datetimeFigureOut">
              <a:rPr lang="ru-RU" smtClean="0"/>
              <a:pPr/>
              <a:t>21.10.2016</a:t>
            </a:fld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6BEF77-1DCC-4E62-AB4B-C4992AFE3DD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F08B4F1-F41C-47D4-83DA-A3DE5AEAE362}" type="datetimeFigureOut">
              <a:rPr lang="ru-RU" smtClean="0"/>
              <a:pPr/>
              <a:t>21.10.2016</a:t>
            </a:fld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6BEF77-1DCC-4E62-AB4B-C4992AFE3DD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F08B4F1-F41C-47D4-83DA-A3DE5AEAE362}" type="datetimeFigureOut">
              <a:rPr lang="ru-RU" smtClean="0"/>
              <a:pPr/>
              <a:t>21.10.2016</a:t>
            </a:fld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6BEF77-1DCC-4E62-AB4B-C4992AFE3DD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F08B4F1-F41C-47D4-83DA-A3DE5AEAE362}" type="datetimeFigureOut">
              <a:rPr lang="ru-RU" smtClean="0"/>
              <a:pPr/>
              <a:t>21.10.2016</a:t>
            </a:fld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6BEF77-1DCC-4E62-AB4B-C4992AFE3DD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F08B4F1-F41C-47D4-83DA-A3DE5AEAE362}" type="datetimeFigureOut">
              <a:rPr lang="ru-RU" smtClean="0"/>
              <a:pPr/>
              <a:t>21.10.2016</a:t>
            </a:fld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6BEF77-1DCC-4E62-AB4B-C4992AFE3DD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F08B4F1-F41C-47D4-83DA-A3DE5AEAE362}" type="datetimeFigureOut">
              <a:rPr lang="ru-RU" smtClean="0"/>
              <a:pPr/>
              <a:t>21.10.2016</a:t>
            </a:fld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6BEF77-1DCC-4E62-AB4B-C4992AFE3DD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F08B4F1-F41C-47D4-83DA-A3DE5AEAE362}" type="datetimeFigureOut">
              <a:rPr lang="ru-RU" smtClean="0"/>
              <a:pPr/>
              <a:t>21.10.2016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6BEF77-1DCC-4E62-AB4B-C4992AFE3DD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991350" y="274638"/>
            <a:ext cx="169545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905000" y="274638"/>
            <a:ext cx="493395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F08B4F1-F41C-47D4-83DA-A3DE5AEAE362}" type="datetimeFigureOut">
              <a:rPr lang="ru-RU" smtClean="0"/>
              <a:pPr/>
              <a:t>21.10.2016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6BEF77-1DCC-4E62-AB4B-C4992AFE3DD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905000" y="274638"/>
            <a:ext cx="6781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981200" y="1600200"/>
            <a:ext cx="6705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/>
            </a:lvl1pPr>
          </a:lstStyle>
          <a:p>
            <a:fld id="{0F08B4F1-F41C-47D4-83DA-A3DE5AEAE362}" type="datetimeFigureOut">
              <a:rPr lang="ru-RU" smtClean="0"/>
              <a:pPr/>
              <a:t>21.10.2016</a:t>
            </a:fld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/>
            </a:lvl1pPr>
          </a:lstStyle>
          <a:p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/>
            </a:lvl1pPr>
          </a:lstStyle>
          <a:p>
            <a:fld id="{486BEF77-1DCC-4E62-AB4B-C4992AFE3DD2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 spd="slow">
    <p:cover/>
  </p:transition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SzPct val="150000"/>
        <a:buBlip>
          <a:blip r:embed="rId14"/>
        </a:buBlip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22.emf"/><Relationship Id="rId4" Type="http://schemas.openxmlformats.org/officeDocument/2006/relationships/package" Target="../embeddings/______Microsoft_PowerPoint1.sldx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emf"/><Relationship Id="rId3" Type="http://schemas.openxmlformats.org/officeDocument/2006/relationships/oleObject" Target="../embeddings/oleObject2.bin"/><Relationship Id="rId7" Type="http://schemas.openxmlformats.org/officeDocument/2006/relationships/package" Target="../embeddings/______Microsoft_PowerPoint3.sldx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3.bin"/><Relationship Id="rId5" Type="http://schemas.openxmlformats.org/officeDocument/2006/relationships/image" Target="../media/image23.emf"/><Relationship Id="rId4" Type="http://schemas.openxmlformats.org/officeDocument/2006/relationships/package" Target="../embeddings/______Microsoft_PowerPoint2.sldx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emf"/><Relationship Id="rId3" Type="http://schemas.openxmlformats.org/officeDocument/2006/relationships/oleObject" Target="../embeddings/oleObject4.bin"/><Relationship Id="rId7" Type="http://schemas.openxmlformats.org/officeDocument/2006/relationships/package" Target="../embeddings/______Microsoft_PowerPoint5.sldx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5.bin"/><Relationship Id="rId5" Type="http://schemas.openxmlformats.org/officeDocument/2006/relationships/image" Target="../media/image25.emf"/><Relationship Id="rId4" Type="http://schemas.openxmlformats.org/officeDocument/2006/relationships/package" Target="../embeddings/______Microsoft_PowerPoint4.sldx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ru-RU" dirty="0" smtClean="0"/>
              <a:t>Наступление Красной Армии на заключительном этапе Великой Отечественной войны.</a:t>
            </a:r>
          </a:p>
        </p:txBody>
      </p:sp>
      <p:sp>
        <p:nvSpPr>
          <p:cNvPr id="3075" name="Rectangle 4"/>
          <p:cNvSpPr>
            <a:spLocks noChangeArrowheads="1"/>
          </p:cNvSpPr>
          <p:nvPr/>
        </p:nvSpPr>
        <p:spPr bwMode="auto">
          <a:xfrm>
            <a:off x="4038600" y="4724400"/>
            <a:ext cx="51054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spcBef>
                <a:spcPct val="20000"/>
              </a:spcBef>
              <a:buSzPct val="150000"/>
            </a:pPr>
            <a:r>
              <a:rPr lang="ru-RU" sz="2000"/>
              <a:t>Автор:</a:t>
            </a:r>
            <a:br>
              <a:rPr lang="ru-RU" sz="2000"/>
            </a:br>
            <a:r>
              <a:rPr lang="ru-RU" sz="2000" b="1"/>
              <a:t>Соколова Ольга Михайловна</a:t>
            </a:r>
            <a:r>
              <a:rPr lang="ru-RU" sz="2000"/>
              <a:t>, </a:t>
            </a:r>
            <a:br>
              <a:rPr lang="ru-RU" sz="2000"/>
            </a:br>
            <a:r>
              <a:rPr lang="ru-RU" sz="2000"/>
              <a:t>МБОУ </a:t>
            </a:r>
            <a:r>
              <a:rPr lang="en-US" sz="2000"/>
              <a:t>“</a:t>
            </a:r>
            <a:r>
              <a:rPr lang="ru-RU" sz="2000"/>
              <a:t>Лицей № 1 п. Первомайский Оренбургского района</a:t>
            </a:r>
            <a:r>
              <a:rPr lang="en-US" sz="2000"/>
              <a:t>”</a:t>
            </a:r>
            <a:r>
              <a:rPr lang="ru-RU" sz="2000"/>
              <a:t> </a:t>
            </a:r>
            <a:br>
              <a:rPr lang="ru-RU" sz="2000"/>
            </a:br>
            <a:endParaRPr lang="ru-RU" sz="3200"/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2844" y="2857496"/>
            <a:ext cx="5228124" cy="350284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285984" y="214290"/>
            <a:ext cx="3223703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40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Первый удар</a:t>
            </a:r>
            <a:endParaRPr lang="ru-RU" sz="40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928794" y="1000108"/>
            <a:ext cx="6192974" cy="8309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r>
              <a:rPr lang="ru-RU" sz="2400" b="1" dirty="0" err="1" smtClean="0">
                <a:ln/>
              </a:rPr>
              <a:t>Ленинградско-Новгородская</a:t>
            </a:r>
            <a:r>
              <a:rPr lang="ru-RU" sz="2400" b="1" dirty="0" smtClean="0">
                <a:ln/>
              </a:rPr>
              <a:t> операция </a:t>
            </a:r>
          </a:p>
          <a:p>
            <a:r>
              <a:rPr lang="ru-RU" sz="2400" b="1" dirty="0" smtClean="0">
                <a:ln/>
              </a:rPr>
              <a:t>(январь-февраль 1944 г.)</a:t>
            </a:r>
            <a:endParaRPr lang="ru-RU" sz="2400" b="1" dirty="0">
              <a:ln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928793" y="1772816"/>
            <a:ext cx="710770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Цель - разгром группировки немцев под Ленинградом и Новгородом. 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5355845" y="2690336"/>
            <a:ext cx="3816424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Взломав мощную долговременную оборону врага на 300-км фронте, советские войска разгромили 18-ю и частично 16-ю немецкие армии группы армий «Север» и к 29 февраля продвинулись на 270 км. </a:t>
            </a: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44125467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428860" y="2714620"/>
            <a:ext cx="6576392" cy="401776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928794" y="0"/>
            <a:ext cx="6891678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результате успешного осуществления первого удара полностью ликвидирована блокада Ленинграда и освобождена Ленинградская область. Были созданы благоприятные условия для освобождения Прибалтики и разгрома противника в Карелии.</a:t>
            </a: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558108551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233277" y="4042824"/>
            <a:ext cx="4910723" cy="281517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071670" y="214290"/>
            <a:ext cx="3018199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40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Второй удар</a:t>
            </a:r>
            <a:endParaRPr lang="ru-RU" sz="40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928794" y="928670"/>
            <a:ext cx="7000925" cy="8309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r>
              <a:rPr lang="ru-RU" sz="2400" b="1" dirty="0" err="1" smtClean="0">
                <a:ln/>
              </a:rPr>
              <a:t>Днепровско</a:t>
            </a:r>
            <a:r>
              <a:rPr lang="ru-RU" sz="2400" b="1" dirty="0" smtClean="0">
                <a:ln/>
              </a:rPr>
              <a:t>-Карпатская операция (февраль-март 1944 г.)</a:t>
            </a:r>
            <a:endParaRPr lang="ru-RU" sz="2400" b="1" dirty="0">
              <a:ln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857356" y="1714488"/>
            <a:ext cx="710770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Цель – освобождение Правобережной Украины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1928794" y="2500306"/>
            <a:ext cx="707236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Это было столь неожиданно для немцев, что они, спасаясь бегством, бросали технику и вооружение из-за непроходимости дорог, и отступили за р. Буг и Днестр</a:t>
            </a: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43656137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649"/>
          <a:stretch/>
        </p:blipFill>
        <p:spPr bwMode="auto">
          <a:xfrm>
            <a:off x="2857488" y="2099076"/>
            <a:ext cx="6192688" cy="475892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000232" y="431228"/>
            <a:ext cx="674823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Правобережная Украина была освобождена от врага. Советские войска вступили на территорию Молдавии, а 26 марта вышли на границу с Румынией.</a:t>
            </a: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50303763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071670" y="285728"/>
            <a:ext cx="3014993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40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Третий удар</a:t>
            </a:r>
            <a:endParaRPr lang="ru-RU" sz="40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000232" y="1089291"/>
            <a:ext cx="6594673" cy="8309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r>
              <a:rPr lang="ru-RU" sz="2400" b="1" dirty="0" smtClean="0">
                <a:ln/>
              </a:rPr>
              <a:t>Одесская операция  (</a:t>
            </a:r>
            <a:r>
              <a:rPr lang="ru-RU" sz="2400" b="1" dirty="0">
                <a:ln/>
              </a:rPr>
              <a:t>26 марта-16 апреля </a:t>
            </a:r>
            <a:r>
              <a:rPr lang="ru-RU" sz="2400" b="1" dirty="0" smtClean="0">
                <a:ln/>
              </a:rPr>
              <a:t> 1944 г.)</a:t>
            </a:r>
            <a:endParaRPr lang="ru-RU" sz="2400" b="1" dirty="0">
              <a:ln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857356" y="1714488"/>
            <a:ext cx="7286644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Цель</a:t>
            </a:r>
            <a:r>
              <a:rPr lang="ru-RU" sz="24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– </a:t>
            </a:r>
            <a:r>
              <a:rPr lang="ru-RU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разгром приморской группировки противника между реками Южный Буг и Днестр, освобождение северо-западного побережья Черного моря, включая город-порт Одессу </a:t>
            </a:r>
          </a:p>
          <a:p>
            <a:r>
              <a:rPr lang="ru-RU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 выход </a:t>
            </a:r>
          </a:p>
          <a:p>
            <a:r>
              <a:rPr lang="ru-RU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 линии </a:t>
            </a:r>
            <a:r>
              <a:rPr lang="ru-RU" sz="24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Госу</a:t>
            </a:r>
            <a:r>
              <a:rPr lang="ru-RU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</a:t>
            </a:r>
          </a:p>
          <a:p>
            <a:r>
              <a:rPr lang="ru-RU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дарственной </a:t>
            </a:r>
          </a:p>
          <a:p>
            <a:r>
              <a:rPr lang="ru-RU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Границы</a:t>
            </a:r>
          </a:p>
          <a:p>
            <a:r>
              <a:rPr lang="ru-RU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СССР с </a:t>
            </a:r>
          </a:p>
          <a:p>
            <a:r>
              <a:rPr lang="ru-RU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Румынией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ru-RU" sz="24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000496" y="3214312"/>
            <a:ext cx="5143504" cy="36436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8574280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143109" y="285728"/>
            <a:ext cx="2714644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32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Третий удар</a:t>
            </a:r>
            <a:endParaRPr lang="ru-RU" sz="32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023513" y="142852"/>
            <a:ext cx="4120487" cy="830997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r>
              <a:rPr lang="ru-RU" sz="2400" b="1" dirty="0" smtClean="0">
                <a:ln/>
              </a:rPr>
              <a:t>Крымская операция </a:t>
            </a:r>
          </a:p>
          <a:p>
            <a:r>
              <a:rPr lang="ru-RU" sz="2400" b="1" dirty="0" smtClean="0">
                <a:ln/>
              </a:rPr>
              <a:t>(8 апреля – 12 мая 1944 г.)</a:t>
            </a:r>
            <a:endParaRPr lang="ru-RU" sz="2400" b="1" dirty="0">
              <a:ln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857356" y="1000108"/>
            <a:ext cx="871329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Цель</a:t>
            </a:r>
            <a:r>
              <a:rPr lang="ru-RU" sz="24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– </a:t>
            </a:r>
            <a:r>
              <a:rPr lang="ru-RU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освобождение Крыма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ru-RU" sz="24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441953" y="2636912"/>
            <a:ext cx="6498418" cy="396656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999128" y="1500174"/>
            <a:ext cx="714487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Крымская операция завершилась полным разгромом 17-й немецкой армии, только безвозвратные потери которой в ходе боев составили от 120 тысяч человек (из них 61580 пленными).</a:t>
            </a: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910327185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357422" y="2143116"/>
            <a:ext cx="6143628" cy="460772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928794" y="142852"/>
            <a:ext cx="6817873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результате была снята угроза южному крылу советского-германского фронта, а также возвращена главная военно-морская база Черноморского флота — Севастополь.</a:t>
            </a: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558919284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928794" y="142852"/>
            <a:ext cx="3925498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40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Четвертый удар</a:t>
            </a:r>
            <a:endParaRPr lang="ru-RU" sz="40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557919" y="1091498"/>
            <a:ext cx="5586081" cy="830997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r>
              <a:rPr lang="ru-RU" sz="2400" b="1" dirty="0" err="1" smtClean="0">
                <a:ln/>
                <a:solidFill>
                  <a:schemeClr val="accent3"/>
                </a:solidFill>
              </a:rPr>
              <a:t>Выборгско</a:t>
            </a:r>
            <a:r>
              <a:rPr lang="ru-RU" sz="2400" b="1" dirty="0" smtClean="0">
                <a:ln/>
                <a:solidFill>
                  <a:schemeClr val="accent3"/>
                </a:solidFill>
              </a:rPr>
              <a:t>-Петрозаводская операция  </a:t>
            </a:r>
          </a:p>
          <a:p>
            <a:r>
              <a:rPr lang="ru-RU" sz="2400" b="1" dirty="0" smtClean="0">
                <a:ln/>
                <a:solidFill>
                  <a:schemeClr val="accent3"/>
                </a:solidFill>
              </a:rPr>
              <a:t>(10 июня – 9 августа 1944 г.)</a:t>
            </a:r>
            <a:endParaRPr lang="ru-RU" sz="2400" b="1" dirty="0">
              <a:ln/>
              <a:solidFill>
                <a:schemeClr val="accent3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928794" y="857232"/>
            <a:ext cx="579132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Цель</a:t>
            </a:r>
            <a:r>
              <a:rPr lang="ru-RU" sz="24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– </a:t>
            </a:r>
            <a:r>
              <a:rPr lang="ru-RU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поддержать высадку англо-американского десанта союзников через Ла-Манш. </a:t>
            </a: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643570" y="1738218"/>
            <a:ext cx="3381645" cy="500984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39718594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857356" y="0"/>
            <a:ext cx="2962414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40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Пятый удар</a:t>
            </a:r>
            <a:endParaRPr lang="ru-RU" sz="40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928794" y="642918"/>
            <a:ext cx="6955340" cy="8309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r>
              <a:rPr lang="ru-RU" sz="2400" b="1" dirty="0" smtClean="0">
                <a:ln/>
              </a:rPr>
              <a:t>Операция «Багратион» (23 июня -29 августа 1944 г.)</a:t>
            </a:r>
            <a:endParaRPr lang="ru-RU" sz="2400" b="1" dirty="0">
              <a:ln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000232" y="1550956"/>
            <a:ext cx="689751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Цель</a:t>
            </a:r>
            <a:r>
              <a:rPr lang="ru-RU" sz="24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– </a:t>
            </a:r>
            <a:r>
              <a:rPr lang="ru-RU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освобождение Белоруссии. Одна из крупнейших военных операций за всю историю человечества.</a:t>
            </a: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357949" y="2428868"/>
            <a:ext cx="2230417" cy="328614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1857356" y="4429132"/>
            <a:ext cx="4472972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i="1" dirty="0" smtClean="0">
                <a:solidFill>
                  <a:srgbClr val="002060"/>
                </a:solidFill>
              </a:rPr>
              <a:t>Алексей Антонов, </a:t>
            </a:r>
          </a:p>
          <a:p>
            <a:pPr algn="ctr"/>
            <a:r>
              <a:rPr lang="ru-RU" sz="2000" b="1" i="1" dirty="0" smtClean="0">
                <a:solidFill>
                  <a:srgbClr val="002060"/>
                </a:solidFill>
              </a:rPr>
              <a:t>заместитель начальника Генерального штаба РККА, ведущий разработчик плана операции</a:t>
            </a:r>
            <a:endParaRPr lang="ru-RU" sz="2000" b="1" i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0308949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857356" y="4500570"/>
            <a:ext cx="3349991" cy="222216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57818" y="2428869"/>
            <a:ext cx="3614120" cy="231529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4563209" y="0"/>
            <a:ext cx="4580791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Восточнее Минска окружены и уничтожены 30 дивизий противника. Практически полностью разгромлена германская группа армий «Центр»</a:t>
            </a: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341601887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928794" y="142852"/>
            <a:ext cx="3159135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40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Шестой удар</a:t>
            </a:r>
            <a:endParaRPr lang="ru-RU" sz="40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928794" y="714356"/>
            <a:ext cx="6946300" cy="8309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r>
              <a:rPr lang="ru-RU" sz="2400" b="1" dirty="0" smtClean="0">
                <a:ln/>
              </a:rPr>
              <a:t>Львовско-</a:t>
            </a:r>
            <a:r>
              <a:rPr lang="ru-RU" sz="2400" b="1" dirty="0" err="1" smtClean="0">
                <a:ln/>
              </a:rPr>
              <a:t>Сандомировская</a:t>
            </a:r>
            <a:r>
              <a:rPr lang="ru-RU" sz="2400" b="1" dirty="0" smtClean="0">
                <a:ln/>
              </a:rPr>
              <a:t> операция </a:t>
            </a:r>
          </a:p>
          <a:p>
            <a:r>
              <a:rPr lang="ru-RU" sz="2400" b="1" dirty="0" smtClean="0">
                <a:ln/>
                <a:solidFill>
                  <a:schemeClr val="accent3"/>
                </a:solidFill>
              </a:rPr>
              <a:t>(13 июля – 29 августа 1944 г.)</a:t>
            </a:r>
            <a:endParaRPr lang="ru-RU" sz="2400" b="1" dirty="0">
              <a:ln/>
              <a:solidFill>
                <a:schemeClr val="accent3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000231" y="1340768"/>
            <a:ext cx="691441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Цель</a:t>
            </a:r>
            <a:r>
              <a:rPr lang="ru-RU" sz="24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– </a:t>
            </a:r>
            <a:r>
              <a:rPr lang="ru-RU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освобождение Западной Украины и занятие Юго-Восточной Польши</a:t>
            </a:r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28794" y="4143380"/>
            <a:ext cx="3616403" cy="249842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5500694" y="2500306"/>
            <a:ext cx="4162391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Была освобождена Западная Украина, форсирована Висла и создан мощный плацдарм западнее города </a:t>
            </a:r>
            <a:r>
              <a:rPr lang="ru-RU" sz="24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Сандомир</a:t>
            </a:r>
            <a:r>
              <a:rPr lang="ru-RU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649229794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071670" y="0"/>
            <a:ext cx="3360793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40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Седьмой удар</a:t>
            </a:r>
            <a:endParaRPr lang="ru-RU" sz="40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928794" y="642918"/>
            <a:ext cx="721520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Цель</a:t>
            </a:r>
            <a:r>
              <a:rPr lang="ru-RU" sz="20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– </a:t>
            </a:r>
            <a:r>
              <a:rPr lang="ru-RU" sz="2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разгром крупной немецко-румынской группировки, прикрывавшей балканское направление, освобождение Молдавии  и вывода Румынии из войны</a:t>
            </a:r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071802" y="1785926"/>
            <a:ext cx="5939765" cy="493470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17583708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3" cstate="email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" y="1"/>
            <a:ext cx="9144000" cy="68133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4139952" y="486622"/>
            <a:ext cx="500404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Была освобождена Молдавская ССР. Затем, уже в рамках Румынской операции, была оказана поддержка антифашистскому восстанию в Румынии 23 августа. </a:t>
            </a: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25760" y="3214686"/>
            <a:ext cx="9018240" cy="32316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34 советских дивизии остались уничтожать окруженную кишиневскую группировку противника, а 50 дивизий - в основном 3-го Украинского фронта - перешли границу Румынии, заняли порт Констанца, Плоешти и ряд других городов и освободили значительные румынские территории. </a:t>
            </a:r>
            <a:r>
              <a:rPr lang="ru-RU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Происшедшее вывело из строя союзниц Германии - Румынию и Болгарию и открыло для Советских войск путь на Венгрию и Балканы</a:t>
            </a:r>
            <a:r>
              <a:rPr lang="ru-RU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967097586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071670" y="0"/>
            <a:ext cx="3329181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40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Восьмой удар</a:t>
            </a:r>
            <a:endParaRPr lang="ru-RU" sz="40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785918" y="642918"/>
            <a:ext cx="7358082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r>
              <a:rPr lang="ru-RU" sz="2000" b="1" dirty="0" smtClean="0">
                <a:ln/>
              </a:rPr>
              <a:t>Прибалтийская  операция </a:t>
            </a:r>
          </a:p>
          <a:p>
            <a:r>
              <a:rPr lang="ru-RU" sz="2000" b="1" dirty="0" smtClean="0">
                <a:ln/>
              </a:rPr>
              <a:t>(14 сентября – 24 ноября 1944) </a:t>
            </a:r>
            <a:r>
              <a:rPr lang="ru-RU" sz="2400" b="1" dirty="0" smtClean="0">
                <a:ln/>
                <a:solidFill>
                  <a:schemeClr val="accent3"/>
                </a:solidFill>
              </a:rPr>
              <a:t>г.)</a:t>
            </a:r>
            <a:endParaRPr lang="ru-RU" sz="2400" b="1" dirty="0">
              <a:ln/>
              <a:solidFill>
                <a:schemeClr val="accent3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928794" y="1446626"/>
            <a:ext cx="365131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Цель</a:t>
            </a:r>
            <a:r>
              <a:rPr lang="ru-RU" sz="24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– </a:t>
            </a:r>
            <a:r>
              <a:rPr lang="ru-RU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освобождение от немецких войск Эстонии, </a:t>
            </a:r>
            <a:r>
              <a:rPr lang="ru-RU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</a:t>
            </a:r>
            <a:r>
              <a:rPr lang="ru-RU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атвии и Литвы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928794" y="3357562"/>
            <a:ext cx="342899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Операция длилась 71 день, ширина фронта достигала 1000 км, а глубина — 400 км.</a:t>
            </a: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71170" y="1340768"/>
            <a:ext cx="3603924" cy="521455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61558023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71736" y="214290"/>
            <a:ext cx="6336704" cy="408666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928794" y="4334290"/>
            <a:ext cx="6891678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 smtClean="0"/>
          </a:p>
          <a:p>
            <a:r>
              <a:rPr lang="ru-RU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112 солдат Красной армии в ходе операции были удостоены звания Героя Советского Союза, из них трое — дважды, свыше 332 тыс. чел. были награждены медалями и орденами.</a:t>
            </a: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50096455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000232" y="0"/>
            <a:ext cx="3420425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40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Девятый удар</a:t>
            </a:r>
            <a:endParaRPr lang="ru-RU" sz="40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857356" y="571480"/>
            <a:ext cx="7017738" cy="8309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r>
              <a:rPr lang="ru-RU" sz="2400" b="1" dirty="0" smtClean="0">
                <a:ln/>
              </a:rPr>
              <a:t>Восточно-Карпатская  операция </a:t>
            </a:r>
          </a:p>
          <a:p>
            <a:r>
              <a:rPr lang="ru-RU" sz="2400" b="1" dirty="0" smtClean="0">
                <a:ln/>
                <a:solidFill>
                  <a:schemeClr val="accent3"/>
                </a:solidFill>
              </a:rPr>
              <a:t>(8 – 28 сентября 1944 г.)</a:t>
            </a:r>
            <a:endParaRPr lang="ru-RU" sz="2400" b="1" dirty="0">
              <a:ln/>
              <a:solidFill>
                <a:schemeClr val="accent3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857356" y="1000108"/>
            <a:ext cx="658852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Цель</a:t>
            </a:r>
            <a:r>
              <a:rPr lang="ru-RU" sz="24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– </a:t>
            </a:r>
            <a:r>
              <a:rPr lang="ru-RU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оказание помощи Словацкому восстанию.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2000232" y="2214554"/>
            <a:ext cx="678661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 сентября 1944 года Красная Армия вышла к чехословацкой границе. </a:t>
            </a:r>
          </a:p>
          <a:p>
            <a:r>
              <a:rPr lang="ru-RU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21 сентября советские войска освободили первую чехословацкую деревню — Калинов. </a:t>
            </a:r>
          </a:p>
          <a:p>
            <a:r>
              <a:rPr lang="ru-RU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 октября 1-й чехословацкий армейский корпус, овладев вместе с советскими войсками </a:t>
            </a:r>
            <a:r>
              <a:rPr lang="ru-RU" sz="24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Дуклинским</a:t>
            </a:r>
            <a:r>
              <a:rPr lang="ru-RU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перевалом, вступил на родную землю, освободив деревню </a:t>
            </a:r>
            <a:r>
              <a:rPr lang="ru-RU" sz="24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Вышный</a:t>
            </a:r>
            <a:r>
              <a:rPr lang="ru-RU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Комарник.</a:t>
            </a: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29189233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57356" y="142852"/>
            <a:ext cx="7056784" cy="8309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r>
              <a:rPr lang="ru-RU" sz="2400" b="1" dirty="0" smtClean="0">
                <a:ln/>
              </a:rPr>
              <a:t>Белградская операция (октябрь-декабрь 1944 г.)</a:t>
            </a:r>
            <a:endParaRPr lang="ru-RU" sz="2400" b="1" dirty="0">
              <a:ln/>
            </a:endParaRPr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07704" y="938404"/>
            <a:ext cx="4966333" cy="34019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928794" y="4369534"/>
            <a:ext cx="732372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результате Белградской операции была разгромлена армейская группа «Сербия», фронт группы армий «Ф» был отодвинут к северу более чем на 200 км. Были созданы благоприятные условия для проведения Будапештской операции.</a:t>
            </a: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36307895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928794" y="142852"/>
            <a:ext cx="3383748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40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Десятый удар</a:t>
            </a:r>
            <a:endParaRPr lang="ru-RU" sz="40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857356" y="714356"/>
            <a:ext cx="7286644" cy="8309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r>
              <a:rPr lang="ru-RU" sz="2400" b="1" dirty="0" err="1" smtClean="0">
                <a:ln/>
              </a:rPr>
              <a:t>Петсамо-Киркенесская</a:t>
            </a:r>
            <a:r>
              <a:rPr lang="ru-RU" sz="2400" b="1" dirty="0" smtClean="0">
                <a:ln/>
              </a:rPr>
              <a:t>  операция </a:t>
            </a:r>
          </a:p>
          <a:p>
            <a:r>
              <a:rPr lang="ru-RU" sz="2400" b="1" dirty="0" smtClean="0">
                <a:ln/>
              </a:rPr>
              <a:t>(7 – 29 октября 1944 г.)</a:t>
            </a:r>
            <a:endParaRPr lang="ru-RU" sz="2400" b="1" dirty="0">
              <a:ln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928794" y="1571612"/>
            <a:ext cx="7072362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Наступательные боевые действия войск Карельского фронта и Северного флота ВМФ СССР против войск вермахта на севере Финляндии в области </a:t>
            </a:r>
            <a:r>
              <a:rPr lang="ru-RU" sz="20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Петсамо</a:t>
            </a:r>
            <a:r>
              <a:rPr lang="ru-RU" sz="2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и на севере Норвегии с 7 октября по 1 ноября 1944 года</a:t>
            </a:r>
            <a:endParaRPr lang="ru-RU" sz="20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500430" y="3000372"/>
            <a:ext cx="5481775" cy="375893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21475958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928795" y="214290"/>
            <a:ext cx="7215205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  <a:r>
              <a:rPr lang="ru-RU" sz="3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результате этих "Десяти сталинских ударов" почти вся территория СССР была освобождена от захватчиков. </a:t>
            </a:r>
          </a:p>
          <a:p>
            <a:r>
              <a:rPr lang="ru-RU" sz="3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Были разгромлены и ликвидированы </a:t>
            </a:r>
          </a:p>
          <a:p>
            <a:r>
              <a:rPr lang="ru-RU" sz="3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136 дивизий противника, из них 70 - окружены и уничтожены. </a:t>
            </a:r>
          </a:p>
          <a:p>
            <a:r>
              <a:rPr lang="ru-RU" sz="3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Румыния, Финляндия и Болгария перешли на сторону антигитлеровской коалиции. </a:t>
            </a:r>
          </a:p>
          <a:p>
            <a:r>
              <a:rPr lang="ru-RU" sz="3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Успехи 1944 г. предрешили окончательный разгром нацистской Германии в 1945 г. </a:t>
            </a:r>
            <a:endParaRPr lang="ru-RU" sz="30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524837749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025" name="Object 1"/>
          <p:cNvGraphicFramePr>
            <a:graphicFrameLocks noChangeAspect="1"/>
          </p:cNvGraphicFramePr>
          <p:nvPr/>
        </p:nvGraphicFramePr>
        <p:xfrm>
          <a:off x="2000232" y="214290"/>
          <a:ext cx="6987194" cy="521497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" name="Слайд" r:id="rId4" imgW="4570600" imgH="3427310" progId="PowerPoint.Slide.12">
                  <p:embed/>
                </p:oleObj>
              </mc:Choice>
              <mc:Fallback>
                <p:oleObj name="Слайд" r:id="rId4" imgW="4570600" imgH="3427310" progId="PowerPoint.Slide.12">
                  <p:embed/>
                  <p:pic>
                    <p:nvPicPr>
                      <p:cNvPr id="0" name="Picture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00232" y="214290"/>
                        <a:ext cx="6987194" cy="521497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slow">
    <p:cover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2049" name="Object 1"/>
          <p:cNvGraphicFramePr>
            <a:graphicFrameLocks noChangeAspect="1"/>
          </p:cNvGraphicFramePr>
          <p:nvPr/>
        </p:nvGraphicFramePr>
        <p:xfrm>
          <a:off x="1928793" y="142852"/>
          <a:ext cx="4314479" cy="321471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2" name="Слайд" r:id="rId4" imgW="4570600" imgH="3427310" progId="PowerPoint.Slide.12">
                  <p:embed/>
                </p:oleObj>
              </mc:Choice>
              <mc:Fallback>
                <p:oleObj name="Слайд" r:id="rId4" imgW="4570600" imgH="3427310" progId="PowerPoint.Slide.12">
                  <p:embed/>
                  <p:pic>
                    <p:nvPicPr>
                      <p:cNvPr id="0" name="Picture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28793" y="142852"/>
                        <a:ext cx="4314479" cy="321471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5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2051" name="Object 3"/>
          <p:cNvGraphicFramePr>
            <a:graphicFrameLocks noChangeAspect="1"/>
          </p:cNvGraphicFramePr>
          <p:nvPr/>
        </p:nvGraphicFramePr>
        <p:xfrm>
          <a:off x="4643439" y="3489148"/>
          <a:ext cx="4310072" cy="321169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3" name="Слайд" r:id="rId7" imgW="4570600" imgH="3427310" progId="PowerPoint.Slide.12">
                  <p:embed/>
                </p:oleObj>
              </mc:Choice>
              <mc:Fallback>
                <p:oleObj name="Слайд" r:id="rId7" imgW="4570600" imgH="3427310" progId="PowerPoint.Slide.12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43439" y="3489148"/>
                        <a:ext cx="4310072" cy="321169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slow">
    <p:cover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45057" name="Object 1"/>
          <p:cNvGraphicFramePr>
            <a:graphicFrameLocks noChangeAspect="1"/>
          </p:cNvGraphicFramePr>
          <p:nvPr/>
        </p:nvGraphicFramePr>
        <p:xfrm>
          <a:off x="2000232" y="214290"/>
          <a:ext cx="4013350" cy="300039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060" name="Слайд" r:id="rId4" imgW="4570600" imgH="3427310" progId="PowerPoint.Slide.12">
                  <p:embed/>
                </p:oleObj>
              </mc:Choice>
              <mc:Fallback>
                <p:oleObj name="Слайд" r:id="rId4" imgW="4570600" imgH="3427310" progId="PowerPoint.Slide.12">
                  <p:embed/>
                  <p:pic>
                    <p:nvPicPr>
                      <p:cNvPr id="0" name="Picture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00232" y="214290"/>
                        <a:ext cx="4013350" cy="300039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5060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45059" name="Object 3"/>
          <p:cNvGraphicFramePr>
            <a:graphicFrameLocks noChangeAspect="1"/>
          </p:cNvGraphicFramePr>
          <p:nvPr/>
        </p:nvGraphicFramePr>
        <p:xfrm>
          <a:off x="4392173" y="3286124"/>
          <a:ext cx="4508949" cy="335280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061" name="Слайд" r:id="rId7" imgW="4509539" imgH="3383269" progId="PowerPoint.Slide.12">
                  <p:embed/>
                </p:oleObj>
              </mc:Choice>
              <mc:Fallback>
                <p:oleObj name="Слайд" r:id="rId7" imgW="4509539" imgH="3383269" progId="PowerPoint.Slide.12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92173" y="3286124"/>
                        <a:ext cx="4508949" cy="335280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slow">
    <p:cover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2" descr="http://900igr.net/datas/obg/Povedenie-i-zdorove/0034-034-Spasibo-za-vnimanie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809730" y="-1"/>
            <a:ext cx="7334270" cy="5500703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cover/>
  </p:transition>
</p:sld>
</file>

<file path=ppt/theme/theme1.xml><?xml version="1.0" encoding="utf-8"?>
<a:theme xmlns:a="http://schemas.openxmlformats.org/drawingml/2006/main" name="Velikaya Otechestvennaya voyna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Velikaya Otechestvennaya voyna</Template>
  <TotalTime>163</TotalTime>
  <Words>724</Words>
  <Application>Microsoft Office PowerPoint</Application>
  <PresentationFormat>Экран (4:3)</PresentationFormat>
  <Paragraphs>77</Paragraphs>
  <Slides>24</Slides>
  <Notes>5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26" baseType="lpstr">
      <vt:lpstr>Velikaya Otechestvennaya voyna</vt:lpstr>
      <vt:lpstr>Слайд</vt:lpstr>
      <vt:lpstr>Наступление Красной Армии на заключительном этапе Великой Отечественной войны.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Admin</cp:lastModifiedBy>
  <cp:revision>21</cp:revision>
  <dcterms:created xsi:type="dcterms:W3CDTF">2012-12-16T11:28:44Z</dcterms:created>
  <dcterms:modified xsi:type="dcterms:W3CDTF">2016-10-21T03:37:20Z</dcterms:modified>
</cp:coreProperties>
</file>